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1"/>
  </p:notesMasterIdLst>
  <p:sldIdLst>
    <p:sldId id="264" r:id="rId2"/>
    <p:sldId id="274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18288000" cy="10287000"/>
  <p:notesSz cx="10287000" cy="18288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IBM Plex Mono" panose="020B0509050203000203" pitchFamily="49" charset="0"/>
      <p:regular r:id="rId16"/>
      <p:bold r:id="rId17"/>
      <p:italic r:id="rId18"/>
      <p:boldItalic r:id="rId19"/>
    </p:embeddedFont>
    <p:embeddedFont>
      <p:font typeface="IBM Plex Sans" panose="020B0503050203000203" pitchFamily="34" charset="0"/>
      <p:regular r:id="rId20"/>
      <p:bold r:id="rId21"/>
      <p:italic r:id="rId22"/>
      <p:boldItalic r:id="rId23"/>
    </p:embeddedFont>
    <p:embeddedFont>
      <p:font typeface="IBM Plex Sans Medium" panose="020F0502020204030204" pitchFamily="34" charset="0"/>
      <p:regular r:id="rId24"/>
      <p:bold r:id="rId25"/>
      <p:italic r:id="rId26"/>
      <p:boldItalic r:id="rId27"/>
    </p:embeddedFont>
    <p:embeddedFont>
      <p:font typeface="Montserrat SemiBold" panose="020F0502020204030204" pitchFamily="3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521">
          <p15:clr>
            <a:srgbClr val="A4A3A4"/>
          </p15:clr>
        </p15:guide>
        <p15:guide id="2" pos="10908">
          <p15:clr>
            <a:srgbClr val="A4A3A4"/>
          </p15:clr>
        </p15:guide>
        <p15:guide id="3" orient="horz" pos="995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h8e0D3t6Ew4mTBd7J2/OpMPjC8/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4672"/>
  </p:normalViewPr>
  <p:slideViewPr>
    <p:cSldViewPr snapToGrid="0">
      <p:cViewPr varScale="1">
        <p:scale>
          <a:sx n="75" d="100"/>
          <a:sy n="75" d="100"/>
        </p:scale>
        <p:origin x="624" y="160"/>
      </p:cViewPr>
      <p:guideLst>
        <p:guide pos="521"/>
        <p:guide pos="10908"/>
        <p:guide orient="horz" pos="99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font" Target="fonts/font19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714825" y="1371600"/>
            <a:ext cx="6858325" cy="6858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470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" name="Google Shape;24;p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" name="Google Shape;32;p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:notes"/>
          <p:cNvSpPr txBox="1">
            <a:spLocks noGrp="1"/>
          </p:cNvSpPr>
          <p:nvPr>
            <p:ph type="body" idx="1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825" y="1371600"/>
            <a:ext cx="6858325" cy="6858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:notes"/>
          <p:cNvSpPr txBox="1">
            <a:spLocks noGrp="1"/>
          </p:cNvSpPr>
          <p:nvPr>
            <p:ph type="body" idx="1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825" y="1371600"/>
            <a:ext cx="6858325" cy="6858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:notes"/>
          <p:cNvSpPr txBox="1">
            <a:spLocks noGrp="1"/>
          </p:cNvSpPr>
          <p:nvPr>
            <p:ph type="body" idx="1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825" y="1371600"/>
            <a:ext cx="6858325" cy="6858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 txBox="1">
            <a:spLocks noGrp="1"/>
          </p:cNvSpPr>
          <p:nvPr>
            <p:ph type="body" idx="1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952500" y="137160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8" name="Google Shape;78;p8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8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11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10" Type="http://schemas.openxmlformats.org/officeDocument/2006/relationships/image" Target="../media/image4.png"/><Relationship Id="rId4" Type="http://schemas.openxmlformats.org/officeDocument/2006/relationships/image" Target="../media/image13.jp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18" y="0"/>
            <a:ext cx="18287999" cy="10287000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642071" y="2171577"/>
            <a:ext cx="17003857" cy="50737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ts val="9075"/>
              </a:lnSpc>
            </a:pPr>
            <a:r>
              <a:rPr lang="ru-RU" sz="8250" dirty="0">
                <a:solidFill>
                  <a:srgbClr val="FFFFFF"/>
                </a:solidFill>
                <a:latin typeface="Montserrat SemiBold" pitchFamily="34" charset="0"/>
                <a:cs typeface="Montserrat SemiBold" pitchFamily="34" charset="-120"/>
              </a:rPr>
              <a:t> </a:t>
            </a:r>
            <a:r>
              <a:rPr lang="ru-RU" sz="3600" dirty="0">
                <a:solidFill>
                  <a:srgbClr val="FFFFFF"/>
                </a:solidFill>
                <a:latin typeface="Montserrat SemiBold" pitchFamily="34" charset="0"/>
                <a:cs typeface="Montserrat SemiBold" pitchFamily="34" charset="-120"/>
              </a:rPr>
              <a:t>Дополнительное профессиональное образование </a:t>
            </a:r>
          </a:p>
          <a:p>
            <a:pPr algn="ctr">
              <a:lnSpc>
                <a:spcPts val="9075"/>
              </a:lnSpc>
            </a:pPr>
            <a:r>
              <a:rPr lang="ru-RU" sz="3600" dirty="0">
                <a:solidFill>
                  <a:srgbClr val="FFFFFF"/>
                </a:solidFill>
                <a:latin typeface="Montserrat SemiBold" pitchFamily="34" charset="0"/>
                <a:cs typeface="Montserrat SemiBold" pitchFamily="34" charset="-120"/>
              </a:rPr>
              <a:t>Программа профессиональной подготовки БГТУ им. В. Г. Шухова</a:t>
            </a:r>
          </a:p>
          <a:p>
            <a:pPr algn="ctr">
              <a:lnSpc>
                <a:spcPts val="9075"/>
              </a:lnSpc>
            </a:pPr>
            <a:r>
              <a:rPr lang="ru-RU" sz="3600" dirty="0">
                <a:solidFill>
                  <a:srgbClr val="FFFFFF"/>
                </a:solidFill>
                <a:latin typeface="Montserrat SemiBold" pitchFamily="34" charset="0"/>
                <a:cs typeface="Montserrat SemiBold" pitchFamily="34" charset="-120"/>
              </a:rPr>
              <a:t>«Цифровая экономика»</a:t>
            </a:r>
            <a:endParaRPr lang="en-US" sz="3600" dirty="0"/>
          </a:p>
        </p:txBody>
      </p:sp>
      <p:sp>
        <p:nvSpPr>
          <p:cNvPr id="9" name="Text 1"/>
          <p:cNvSpPr/>
          <p:nvPr/>
        </p:nvSpPr>
        <p:spPr>
          <a:xfrm>
            <a:off x="1085850" y="8543925"/>
            <a:ext cx="6410325" cy="733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3150"/>
              </a:lnSpc>
            </a:pPr>
            <a:r>
              <a:rPr lang="ru-RU" sz="2250" b="0" i="0" dirty="0">
                <a:solidFill>
                  <a:srgbClr val="FFFFFF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Лаврова Юлия</a:t>
            </a:r>
            <a:r>
              <a:rPr lang="en-US" sz="2250" b="0" i="0" dirty="0">
                <a:solidFill>
                  <a:srgbClr val="FFFFFF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
</a:t>
            </a:r>
            <a:r>
              <a:rPr lang="ru-RU" sz="1875" dirty="0">
                <a:solidFill>
                  <a:srgbClr val="FFFFFF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стар. преподаватель, менеджер по проектам</a:t>
            </a:r>
            <a:endParaRPr lang="en-US" sz="225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9D6123-85BA-CCD9-8760-E3C60A95FB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5850" y="1009650"/>
            <a:ext cx="8829675" cy="14001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FC273D-40A5-8555-6CD8-8AF7B9878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432781" y="1004887"/>
            <a:ext cx="1819275" cy="63817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B9C706-35E6-1B99-0A02-F35B7A606E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872" y="1643062"/>
            <a:ext cx="7273699" cy="72736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0B7712-9B4E-5A6C-2109-A53F11AD46DB}"/>
              </a:ext>
            </a:extLst>
          </p:cNvPr>
          <p:cNvSpPr txBox="1"/>
          <p:nvPr/>
        </p:nvSpPr>
        <p:spPr>
          <a:xfrm>
            <a:off x="8915399" y="1334179"/>
            <a:ext cx="8931729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Лаврова Юлия Сергеевна: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высшее образование АНО ВПО «БУКЭП» квалификация «Бухгалтерский учёт, анализ и аудит» и направление подготовки «Юриспруденция»;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преподаватель кафедры экономики и организации производства БГТУ им. В. Г. Шухова,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менеджер по проектам производственно-коммерческой фирмы «Весна»;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лет учебно-педагогического стажа;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лет производственный стаж;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аспирантура по специальности 08.00.05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 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тепени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Международного конкурса «Наука и образование»;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Повышения квалификации по ДПП: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рекламной деятельности на предприятиях и в рекламных агентствах;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электронной информационно-образовательной среде университета;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подходы к повышению эффективности коммерческой деятельности организации;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Инновационные образовательные технологии в условиях трансформации экосистемы вуза;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Методический инструментарий подготовки ВКР в рамках реализации программы «Стартап как диплом»;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современных стратегий и технологий совершенствования коммуникативных навыков педагогических работников;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о ПП: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Реклама и связи с общественностью как коммуникативные технологии продвижения;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Коммерческая деятельность и логистика как инструменты развития бизнеса;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Педагогика профессионального образования.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сфера интересов: трансакционные издержки при коммерциализации интеллектуальных продуктов.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082724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"/>
          <p:cNvSpPr/>
          <p:nvPr/>
        </p:nvSpPr>
        <p:spPr>
          <a:xfrm>
            <a:off x="819149" y="876300"/>
            <a:ext cx="13977506" cy="1617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0" i="0">
                <a:solidFill>
                  <a:srgbClr val="33333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Принципы реализации программы</a:t>
            </a:r>
            <a:endParaRPr sz="5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" name="Google Shape;2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32781" y="1004887"/>
            <a:ext cx="1819275" cy="6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4125" y="2119745"/>
            <a:ext cx="14972295" cy="6774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7654" y="0"/>
            <a:ext cx="18435654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432781" y="1004887"/>
            <a:ext cx="1819275" cy="63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51436" y="191233"/>
            <a:ext cx="1819275" cy="6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9689" y="829400"/>
            <a:ext cx="16128314" cy="9090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932709"/>
            <a:ext cx="18411401" cy="8354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51436" y="606870"/>
            <a:ext cx="1819275" cy="63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69631"/>
            <a:ext cx="18288000" cy="10356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65582" y="606870"/>
            <a:ext cx="2005129" cy="63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520088" y="340901"/>
            <a:ext cx="13040658" cy="1010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BM Plex Sans"/>
              <a:buNone/>
            </a:pPr>
            <a:r>
              <a:rPr lang="ru-RU" sz="3600" b="1">
                <a:latin typeface="IBM Plex Sans"/>
                <a:ea typeface="IBM Plex Sans"/>
                <a:cs typeface="IBM Plex Sans"/>
                <a:sym typeface="IBM Plex Sans"/>
              </a:rPr>
              <a:t>Индустриальные партнеры</a:t>
            </a:r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sldNum" idx="12"/>
          </p:nvPr>
        </p:nvSpPr>
        <p:spPr>
          <a:xfrm>
            <a:off x="13281072" y="9464945"/>
            <a:ext cx="4066857" cy="170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8</a:t>
            </a:fld>
            <a:endParaRPr/>
          </a:p>
        </p:txBody>
      </p:sp>
      <p:sp>
        <p:nvSpPr>
          <p:cNvPr id="61" name="Google Shape;61;p7"/>
          <p:cNvSpPr txBox="1"/>
          <p:nvPr/>
        </p:nvSpPr>
        <p:spPr>
          <a:xfrm>
            <a:off x="1358021" y="1692500"/>
            <a:ext cx="13040658" cy="1010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75" rIns="137150" bIns="68575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endParaRPr sz="4500" b="1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62" name="Google Shape;6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0298" y="1832155"/>
            <a:ext cx="4350965" cy="4350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53506" y="2659034"/>
            <a:ext cx="8645174" cy="1123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644358" y="3886155"/>
            <a:ext cx="3719553" cy="21979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" name="Google Shape;65;p7"/>
          <p:cNvGrpSpPr/>
          <p:nvPr/>
        </p:nvGrpSpPr>
        <p:grpSpPr>
          <a:xfrm>
            <a:off x="10615154" y="1301984"/>
            <a:ext cx="3783525" cy="845277"/>
            <a:chOff x="731838" y="1709056"/>
            <a:chExt cx="1389193" cy="553377"/>
          </a:xfrm>
        </p:grpSpPr>
        <p:sp>
          <p:nvSpPr>
            <p:cNvPr id="66" name="Google Shape;66;p7"/>
            <p:cNvSpPr/>
            <p:nvPr/>
          </p:nvSpPr>
          <p:spPr>
            <a:xfrm>
              <a:off x="731838" y="1709056"/>
              <a:ext cx="1389193" cy="553377"/>
            </a:xfrm>
            <a:prstGeom prst="rect">
              <a:avLst/>
            </a:prstGeom>
            <a:solidFill>
              <a:srgbClr val="542D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7"/>
            <p:cNvSpPr txBox="1"/>
            <p:nvPr/>
          </p:nvSpPr>
          <p:spPr>
            <a:xfrm>
              <a:off x="841572" y="1747217"/>
              <a:ext cx="1169723" cy="4382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750" b="1">
                  <a:solidFill>
                    <a:schemeClr val="lt1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Отраслевые</a:t>
              </a:r>
              <a:endParaRPr/>
            </a:p>
          </p:txBody>
        </p:sp>
      </p:grpSp>
      <p:grpSp>
        <p:nvGrpSpPr>
          <p:cNvPr id="68" name="Google Shape;68;p7"/>
          <p:cNvGrpSpPr/>
          <p:nvPr/>
        </p:nvGrpSpPr>
        <p:grpSpPr>
          <a:xfrm>
            <a:off x="5801876" y="5767039"/>
            <a:ext cx="3783525" cy="845277"/>
            <a:chOff x="731838" y="1709056"/>
            <a:chExt cx="1389193" cy="553377"/>
          </a:xfrm>
        </p:grpSpPr>
        <p:sp>
          <p:nvSpPr>
            <p:cNvPr id="69" name="Google Shape;69;p7"/>
            <p:cNvSpPr/>
            <p:nvPr/>
          </p:nvSpPr>
          <p:spPr>
            <a:xfrm>
              <a:off x="731838" y="1709056"/>
              <a:ext cx="1389193" cy="553377"/>
            </a:xfrm>
            <a:prstGeom prst="rect">
              <a:avLst/>
            </a:prstGeom>
            <a:solidFill>
              <a:srgbClr val="542D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7"/>
            <p:cNvSpPr txBox="1"/>
            <p:nvPr/>
          </p:nvSpPr>
          <p:spPr>
            <a:xfrm>
              <a:off x="841572" y="1747217"/>
              <a:ext cx="1169723" cy="4382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750" b="1">
                  <a:solidFill>
                    <a:schemeClr val="lt1"/>
                  </a:solidFill>
                  <a:latin typeface="IBM Plex Mono"/>
                  <a:ea typeface="IBM Plex Mono"/>
                  <a:cs typeface="IBM Plex Mono"/>
                  <a:sym typeface="IBM Plex Mono"/>
                </a:rPr>
                <a:t>ИТ-сфера</a:t>
              </a:r>
              <a:endParaRPr/>
            </a:p>
          </p:txBody>
        </p:sp>
      </p:grpSp>
      <p:pic>
        <p:nvPicPr>
          <p:cNvPr id="71" name="Google Shape;71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57666" y="7108895"/>
            <a:ext cx="4071938" cy="1071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45046" y="6676012"/>
            <a:ext cx="2656385" cy="3008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281073" y="6495431"/>
            <a:ext cx="3043238" cy="3386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743013" y="8068204"/>
            <a:ext cx="3744281" cy="1741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751436" y="606870"/>
            <a:ext cx="1819275" cy="63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8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67375" y="1543045"/>
            <a:ext cx="4486275" cy="600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8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4900" y="1228725"/>
            <a:ext cx="3638550" cy="139072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8"/>
          <p:cNvSpPr/>
          <p:nvPr/>
        </p:nvSpPr>
        <p:spPr>
          <a:xfrm>
            <a:off x="1076325" y="5514975"/>
            <a:ext cx="6162675" cy="1428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750" b="0" i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Спасибо </a:t>
            </a:r>
            <a:b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6750" b="0" i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за внимание</a:t>
            </a:r>
            <a:endParaRPr sz="6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" name="Google Shape;85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751436" y="606870"/>
            <a:ext cx="1819275" cy="63817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8"/>
          <p:cNvSpPr/>
          <p:nvPr/>
        </p:nvSpPr>
        <p:spPr>
          <a:xfrm>
            <a:off x="1085850" y="8543925"/>
            <a:ext cx="6410325" cy="733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50" b="0" i="0">
                <a:solidFill>
                  <a:srgbClr val="FFFFFF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Лаврова Юлия</a:t>
            </a:r>
            <a:br>
              <a:rPr lang="ru-RU" sz="2250" b="0" i="0">
                <a:solidFill>
                  <a:srgbClr val="FFFFFF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</a:br>
            <a:r>
              <a:rPr lang="ru-RU" sz="1875">
                <a:solidFill>
                  <a:srgbClr val="FFFFFF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стар. преподаватель, менеджер по проектам</a:t>
            </a:r>
            <a:endParaRPr sz="22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234</Words>
  <Application>Microsoft Macintosh PowerPoint</Application>
  <PresentationFormat>Произвольный</PresentationFormat>
  <Paragraphs>36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8" baseType="lpstr">
      <vt:lpstr>Calibri</vt:lpstr>
      <vt:lpstr>IBM Plex Sans Medium</vt:lpstr>
      <vt:lpstr>Wingdings</vt:lpstr>
      <vt:lpstr>Montserrat SemiBold</vt:lpstr>
      <vt:lpstr>IBM Plex Mono</vt:lpstr>
      <vt:lpstr>Arial</vt:lpstr>
      <vt:lpstr>IBM Plex Sans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Индустриальные партнеры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PptxGenJS</dc:creator>
  <cp:lastModifiedBy>Microsoft Office User</cp:lastModifiedBy>
  <cp:revision>1</cp:revision>
  <dcterms:created xsi:type="dcterms:W3CDTF">2023-02-07T10:46:24Z</dcterms:created>
  <dcterms:modified xsi:type="dcterms:W3CDTF">2023-03-20T17:32:08Z</dcterms:modified>
</cp:coreProperties>
</file>